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1" r:id="rId6"/>
    <p:sldId id="262" r:id="rId7"/>
    <p:sldId id="264" r:id="rId8"/>
  </p:sldIdLst>
  <p:sldSz cx="20105688" cy="11309350"/>
  <p:notesSz cx="20104100" cy="1130935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6C80"/>
    <a:srgbClr val="F3F4F4"/>
    <a:srgbClr val="77A02E"/>
    <a:srgbClr val="777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5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7F0A4B2C-791C-410F-8226-51592253AE71}"/>
              </a:ext>
            </a:extLst>
          </p:cNvPr>
          <p:cNvSpPr/>
          <p:nvPr userDrawn="1"/>
        </p:nvSpPr>
        <p:spPr>
          <a:xfrm>
            <a:off x="0" y="0"/>
            <a:ext cx="20105688" cy="11309350"/>
          </a:xfrm>
          <a:prstGeom prst="rect">
            <a:avLst/>
          </a:prstGeom>
          <a:gradFill flip="none" rotWithShape="1">
            <a:gsLst>
              <a:gs pos="0">
                <a:srgbClr val="77A02E"/>
              </a:gs>
              <a:gs pos="100000">
                <a:srgbClr val="346C80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800"/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4D7E94BA-DA2E-40AD-96F5-5B1FCA8160BB}"/>
              </a:ext>
            </a:extLst>
          </p:cNvPr>
          <p:cNvGrpSpPr/>
          <p:nvPr userDrawn="1"/>
        </p:nvGrpSpPr>
        <p:grpSpPr>
          <a:xfrm>
            <a:off x="1" y="3447221"/>
            <a:ext cx="5396235" cy="6347411"/>
            <a:chOff x="0" y="3447221"/>
            <a:chExt cx="5395809" cy="6347411"/>
          </a:xfrm>
        </p:grpSpPr>
        <p:sp>
          <p:nvSpPr>
            <p:cNvPr id="4" name="bk object 41">
              <a:extLst>
                <a:ext uri="{FF2B5EF4-FFF2-40B4-BE49-F238E27FC236}">
                  <a16:creationId xmlns:a16="http://schemas.microsoft.com/office/drawing/2014/main" id="{4ED0AE97-CF52-4B64-B4A7-4DCEF0F71B86}"/>
                </a:ext>
              </a:extLst>
            </p:cNvPr>
            <p:cNvSpPr/>
            <p:nvPr/>
          </p:nvSpPr>
          <p:spPr>
            <a:xfrm>
              <a:off x="4818734" y="4023801"/>
              <a:ext cx="576580" cy="695960"/>
            </a:xfrm>
            <a:custGeom>
              <a:avLst/>
              <a:gdLst/>
              <a:ahLst/>
              <a:cxnLst/>
              <a:rect l="l" t="t" r="r" b="b"/>
              <a:pathLst>
                <a:path w="576579" h="695960">
                  <a:moveTo>
                    <a:pt x="0" y="695960"/>
                  </a:moveTo>
                  <a:lnTo>
                    <a:pt x="576516" y="695960"/>
                  </a:lnTo>
                  <a:lnTo>
                    <a:pt x="576516" y="0"/>
                  </a:lnTo>
                  <a:lnTo>
                    <a:pt x="0" y="0"/>
                  </a:lnTo>
                  <a:lnTo>
                    <a:pt x="0" y="6959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5" name="bk object 42">
              <a:extLst>
                <a:ext uri="{FF2B5EF4-FFF2-40B4-BE49-F238E27FC236}">
                  <a16:creationId xmlns:a16="http://schemas.microsoft.com/office/drawing/2014/main" id="{D8001C8E-8884-4433-9669-2E0AE9AFB240}"/>
                </a:ext>
              </a:extLst>
            </p:cNvPr>
            <p:cNvSpPr/>
            <p:nvPr/>
          </p:nvSpPr>
          <p:spPr>
            <a:xfrm>
              <a:off x="4123269" y="3447221"/>
              <a:ext cx="1272540" cy="576580"/>
            </a:xfrm>
            <a:custGeom>
              <a:avLst/>
              <a:gdLst/>
              <a:ahLst/>
              <a:cxnLst/>
              <a:rect l="l" t="t" r="r" b="b"/>
              <a:pathLst>
                <a:path w="1272539" h="576579">
                  <a:moveTo>
                    <a:pt x="0" y="576580"/>
                  </a:moveTo>
                  <a:lnTo>
                    <a:pt x="1271982" y="576580"/>
                  </a:lnTo>
                  <a:lnTo>
                    <a:pt x="1271982" y="0"/>
                  </a:lnTo>
                  <a:lnTo>
                    <a:pt x="0" y="0"/>
                  </a:lnTo>
                  <a:lnTo>
                    <a:pt x="0" y="5765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6" name="bk object 43">
              <a:extLst>
                <a:ext uri="{FF2B5EF4-FFF2-40B4-BE49-F238E27FC236}">
                  <a16:creationId xmlns:a16="http://schemas.microsoft.com/office/drawing/2014/main" id="{FD019524-8286-46F2-809B-3ED417419207}"/>
                </a:ext>
              </a:extLst>
            </p:cNvPr>
            <p:cNvSpPr/>
            <p:nvPr/>
          </p:nvSpPr>
          <p:spPr>
            <a:xfrm>
              <a:off x="0" y="4023752"/>
              <a:ext cx="4862830" cy="5770880"/>
            </a:xfrm>
            <a:custGeom>
              <a:avLst/>
              <a:gdLst/>
              <a:ahLst/>
              <a:cxnLst/>
              <a:rect l="l" t="t" r="r" b="b"/>
              <a:pathLst>
                <a:path w="4862830" h="5770880">
                  <a:moveTo>
                    <a:pt x="3336233" y="0"/>
                  </a:moveTo>
                  <a:lnTo>
                    <a:pt x="0" y="0"/>
                  </a:lnTo>
                  <a:lnTo>
                    <a:pt x="0" y="576526"/>
                  </a:lnTo>
                  <a:lnTo>
                    <a:pt x="3336233" y="576526"/>
                  </a:lnTo>
                  <a:lnTo>
                    <a:pt x="3336233" y="0"/>
                  </a:lnTo>
                  <a:close/>
                </a:path>
                <a:path w="4862830" h="5770880">
                  <a:moveTo>
                    <a:pt x="4859914" y="1523670"/>
                  </a:moveTo>
                  <a:lnTo>
                    <a:pt x="4283377" y="1523670"/>
                  </a:lnTo>
                  <a:lnTo>
                    <a:pt x="4283377" y="5194176"/>
                  </a:lnTo>
                  <a:lnTo>
                    <a:pt x="0" y="5194176"/>
                  </a:lnTo>
                  <a:lnTo>
                    <a:pt x="0" y="5770714"/>
                  </a:lnTo>
                  <a:lnTo>
                    <a:pt x="4859914" y="5770714"/>
                  </a:lnTo>
                  <a:lnTo>
                    <a:pt x="4859914" y="2922958"/>
                  </a:lnTo>
                  <a:lnTo>
                    <a:pt x="4862595" y="2919806"/>
                  </a:lnTo>
                  <a:lnTo>
                    <a:pt x="4859914" y="2917471"/>
                  </a:lnTo>
                  <a:lnTo>
                    <a:pt x="4859914" y="15236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</p:grpSp>
      <p:pic>
        <p:nvPicPr>
          <p:cNvPr id="7" name="Slika 6">
            <a:extLst>
              <a:ext uri="{FF2B5EF4-FFF2-40B4-BE49-F238E27FC236}">
                <a16:creationId xmlns:a16="http://schemas.microsoft.com/office/drawing/2014/main" id="{782AA252-3BA3-4976-A5DD-3F24B78E95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7688" y="1157748"/>
            <a:ext cx="4510026" cy="1350611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F1D9B6F7-752E-447B-9F5C-65F9310555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433" y="9981062"/>
            <a:ext cx="1597281" cy="7985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>
            <a:extLst>
              <a:ext uri="{FF2B5EF4-FFF2-40B4-BE49-F238E27FC236}">
                <a16:creationId xmlns:a16="http://schemas.microsoft.com/office/drawing/2014/main" id="{41EE78C7-007F-4241-AD4C-EEADC61AC2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4" t="20858"/>
          <a:stretch/>
        </p:blipFill>
        <p:spPr>
          <a:xfrm>
            <a:off x="1" y="-1"/>
            <a:ext cx="11358707" cy="7820527"/>
          </a:xfrm>
          <a:prstGeom prst="rect">
            <a:avLst/>
          </a:prstGeom>
        </p:spPr>
      </p:pic>
      <p:sp>
        <p:nvSpPr>
          <p:cNvPr id="9" name="Prostoročno: oblika 8">
            <a:extLst>
              <a:ext uri="{FF2B5EF4-FFF2-40B4-BE49-F238E27FC236}">
                <a16:creationId xmlns:a16="http://schemas.microsoft.com/office/drawing/2014/main" id="{8C7937F3-00C9-4D98-93EC-1EC481E0EEE4}"/>
              </a:ext>
            </a:extLst>
          </p:cNvPr>
          <p:cNvSpPr/>
          <p:nvPr userDrawn="1"/>
        </p:nvSpPr>
        <p:spPr>
          <a:xfrm>
            <a:off x="-1" y="0"/>
            <a:ext cx="20105688" cy="11309350"/>
          </a:xfrm>
          <a:custGeom>
            <a:avLst/>
            <a:gdLst>
              <a:gd name="connsiteX0" fmla="*/ 8229601 w 20104100"/>
              <a:gd name="connsiteY0" fmla="*/ 0 h 11309350"/>
              <a:gd name="connsiteX1" fmla="*/ 20104100 w 20104100"/>
              <a:gd name="connsiteY1" fmla="*/ 0 h 11309350"/>
              <a:gd name="connsiteX2" fmla="*/ 20104100 w 20104100"/>
              <a:gd name="connsiteY2" fmla="*/ 1588169 h 11309350"/>
              <a:gd name="connsiteX3" fmla="*/ 20104100 w 20104100"/>
              <a:gd name="connsiteY3" fmla="*/ 6617368 h 11309350"/>
              <a:gd name="connsiteX4" fmla="*/ 20104100 w 20104100"/>
              <a:gd name="connsiteY4" fmla="*/ 7796463 h 11309350"/>
              <a:gd name="connsiteX5" fmla="*/ 20104100 w 20104100"/>
              <a:gd name="connsiteY5" fmla="*/ 8205537 h 11309350"/>
              <a:gd name="connsiteX6" fmla="*/ 20104100 w 20104100"/>
              <a:gd name="connsiteY6" fmla="*/ 11309350 h 11309350"/>
              <a:gd name="connsiteX7" fmla="*/ 0 w 20104100"/>
              <a:gd name="connsiteY7" fmla="*/ 11309350 h 11309350"/>
              <a:gd name="connsiteX8" fmla="*/ 0 w 20104100"/>
              <a:gd name="connsiteY8" fmla="*/ 7796463 h 11309350"/>
              <a:gd name="connsiteX9" fmla="*/ 7267074 w 20104100"/>
              <a:gd name="connsiteY9" fmla="*/ 7796463 h 11309350"/>
              <a:gd name="connsiteX10" fmla="*/ 7267074 w 20104100"/>
              <a:gd name="connsiteY10" fmla="*/ 1588169 h 11309350"/>
              <a:gd name="connsiteX11" fmla="*/ 8229601 w 20104100"/>
              <a:gd name="connsiteY11" fmla="*/ 1588169 h 1130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104100" h="11309350">
                <a:moveTo>
                  <a:pt x="8229601" y="0"/>
                </a:moveTo>
                <a:lnTo>
                  <a:pt x="20104100" y="0"/>
                </a:lnTo>
                <a:lnTo>
                  <a:pt x="20104100" y="1588169"/>
                </a:lnTo>
                <a:lnTo>
                  <a:pt x="20104100" y="6617368"/>
                </a:lnTo>
                <a:lnTo>
                  <a:pt x="20104100" y="7796463"/>
                </a:lnTo>
                <a:lnTo>
                  <a:pt x="20104100" y="8205537"/>
                </a:lnTo>
                <a:lnTo>
                  <a:pt x="20104100" y="11309350"/>
                </a:lnTo>
                <a:lnTo>
                  <a:pt x="0" y="11309350"/>
                </a:lnTo>
                <a:lnTo>
                  <a:pt x="0" y="7796463"/>
                </a:lnTo>
                <a:lnTo>
                  <a:pt x="7267074" y="7796463"/>
                </a:lnTo>
                <a:lnTo>
                  <a:pt x="7267074" y="1588169"/>
                </a:lnTo>
                <a:lnTo>
                  <a:pt x="8229601" y="1588169"/>
                </a:lnTo>
                <a:close/>
              </a:path>
            </a:pathLst>
          </a:custGeom>
          <a:solidFill>
            <a:srgbClr val="F3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800"/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42717C24-689F-4887-A1DA-FC654683A3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006" y="1123262"/>
            <a:ext cx="2599269" cy="778400"/>
          </a:xfrm>
          <a:prstGeom prst="rect">
            <a:avLst/>
          </a:prstGeom>
        </p:spPr>
      </p:pic>
      <p:sp>
        <p:nvSpPr>
          <p:cNvPr id="11" name="Pravokotnik 10">
            <a:extLst>
              <a:ext uri="{FF2B5EF4-FFF2-40B4-BE49-F238E27FC236}">
                <a16:creationId xmlns:a16="http://schemas.microsoft.com/office/drawing/2014/main" id="{4B5E5665-8337-4D7F-8483-6D85FD1EF3ED}"/>
              </a:ext>
            </a:extLst>
          </p:cNvPr>
          <p:cNvSpPr/>
          <p:nvPr userDrawn="1"/>
        </p:nvSpPr>
        <p:spPr>
          <a:xfrm>
            <a:off x="1" y="11056948"/>
            <a:ext cx="20105687" cy="252403"/>
          </a:xfrm>
          <a:prstGeom prst="rect">
            <a:avLst/>
          </a:prstGeom>
          <a:gradFill flip="none" rotWithShape="1">
            <a:gsLst>
              <a:gs pos="0">
                <a:srgbClr val="77A02E"/>
              </a:gs>
              <a:gs pos="100000">
                <a:srgbClr val="346C8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800"/>
          </a:p>
        </p:txBody>
      </p:sp>
      <p:pic>
        <p:nvPicPr>
          <p:cNvPr id="14" name="Slika 13">
            <a:extLst>
              <a:ext uri="{FF2B5EF4-FFF2-40B4-BE49-F238E27FC236}">
                <a16:creationId xmlns:a16="http://schemas.microsoft.com/office/drawing/2014/main" id="{6E872C82-2ED0-46F9-8935-96F42970E57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433" y="9981826"/>
            <a:ext cx="1597281" cy="79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7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702D7454-855D-4652-BD25-9F90FB62B0F5}"/>
              </a:ext>
            </a:extLst>
          </p:cNvPr>
          <p:cNvSpPr/>
          <p:nvPr userDrawn="1"/>
        </p:nvSpPr>
        <p:spPr>
          <a:xfrm>
            <a:off x="0" y="1"/>
            <a:ext cx="20105688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F3F4F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70D2FD98-586C-4615-BE6F-FF8664C36A98}"/>
              </a:ext>
            </a:extLst>
          </p:cNvPr>
          <p:cNvSpPr/>
          <p:nvPr userDrawn="1"/>
        </p:nvSpPr>
        <p:spPr>
          <a:xfrm>
            <a:off x="1" y="11042229"/>
            <a:ext cx="20105687" cy="2663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12" name="Slika 11">
            <a:extLst>
              <a:ext uri="{FF2B5EF4-FFF2-40B4-BE49-F238E27FC236}">
                <a16:creationId xmlns:a16="http://schemas.microsoft.com/office/drawing/2014/main" id="{87493A5B-241C-476A-BCD9-39FD698E52B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006" y="1123262"/>
            <a:ext cx="2599269" cy="778400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A49F90F1-77A3-45B4-880A-1EDC56C7156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433" y="9981826"/>
            <a:ext cx="1597281" cy="79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78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9E0B8265-4529-435F-88B7-26CBB5AB69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820"/>
          <a:stretch/>
        </p:blipFill>
        <p:spPr>
          <a:xfrm>
            <a:off x="10155961" y="2245897"/>
            <a:ext cx="9949728" cy="9063453"/>
          </a:xfrm>
          <a:prstGeom prst="rect">
            <a:avLst/>
          </a:prstGeom>
        </p:spPr>
      </p:pic>
      <p:sp>
        <p:nvSpPr>
          <p:cNvPr id="8" name="Prostoročno: oblika 7">
            <a:extLst>
              <a:ext uri="{FF2B5EF4-FFF2-40B4-BE49-F238E27FC236}">
                <a16:creationId xmlns:a16="http://schemas.microsoft.com/office/drawing/2014/main" id="{92CF62BD-74C9-49CB-9BF0-9BFE50BC3884}"/>
              </a:ext>
            </a:extLst>
          </p:cNvPr>
          <p:cNvSpPr/>
          <p:nvPr userDrawn="1"/>
        </p:nvSpPr>
        <p:spPr>
          <a:xfrm>
            <a:off x="-1" y="-1"/>
            <a:ext cx="20105688" cy="11309350"/>
          </a:xfrm>
          <a:custGeom>
            <a:avLst/>
            <a:gdLst>
              <a:gd name="connsiteX0" fmla="*/ 0 w 20104100"/>
              <a:gd name="connsiteY0" fmla="*/ 0 h 11309350"/>
              <a:gd name="connsiteX1" fmla="*/ 20104100 w 20104100"/>
              <a:gd name="connsiteY1" fmla="*/ 0 h 11309350"/>
              <a:gd name="connsiteX2" fmla="*/ 20104100 w 20104100"/>
              <a:gd name="connsiteY2" fmla="*/ 2983832 h 11309350"/>
              <a:gd name="connsiteX3" fmla="*/ 18552696 w 20104100"/>
              <a:gd name="connsiteY3" fmla="*/ 2983832 h 11309350"/>
              <a:gd name="connsiteX4" fmla="*/ 18552696 w 20104100"/>
              <a:gd name="connsiteY4" fmla="*/ 3922295 h 11309350"/>
              <a:gd name="connsiteX5" fmla="*/ 13186611 w 20104100"/>
              <a:gd name="connsiteY5" fmla="*/ 3922295 h 11309350"/>
              <a:gd name="connsiteX6" fmla="*/ 13186611 w 20104100"/>
              <a:gd name="connsiteY6" fmla="*/ 11309350 h 11309350"/>
              <a:gd name="connsiteX7" fmla="*/ 1 w 20104100"/>
              <a:gd name="connsiteY7" fmla="*/ 11309350 h 11309350"/>
              <a:gd name="connsiteX8" fmla="*/ 1 w 20104100"/>
              <a:gd name="connsiteY8" fmla="*/ 3922295 h 11309350"/>
              <a:gd name="connsiteX9" fmla="*/ 1 w 20104100"/>
              <a:gd name="connsiteY9" fmla="*/ 3545306 h 11309350"/>
              <a:gd name="connsiteX10" fmla="*/ 1 w 20104100"/>
              <a:gd name="connsiteY10" fmla="*/ 2983832 h 11309350"/>
              <a:gd name="connsiteX11" fmla="*/ 0 w 20104100"/>
              <a:gd name="connsiteY11" fmla="*/ 2983832 h 1130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104100" h="11309350">
                <a:moveTo>
                  <a:pt x="0" y="0"/>
                </a:moveTo>
                <a:lnTo>
                  <a:pt x="20104100" y="0"/>
                </a:lnTo>
                <a:lnTo>
                  <a:pt x="20104100" y="2983832"/>
                </a:lnTo>
                <a:lnTo>
                  <a:pt x="18552696" y="2983832"/>
                </a:lnTo>
                <a:lnTo>
                  <a:pt x="18552696" y="3922295"/>
                </a:lnTo>
                <a:lnTo>
                  <a:pt x="13186611" y="3922295"/>
                </a:lnTo>
                <a:lnTo>
                  <a:pt x="13186611" y="11309350"/>
                </a:lnTo>
                <a:lnTo>
                  <a:pt x="1" y="11309350"/>
                </a:lnTo>
                <a:lnTo>
                  <a:pt x="1" y="3922295"/>
                </a:lnTo>
                <a:lnTo>
                  <a:pt x="1" y="3545306"/>
                </a:lnTo>
                <a:lnTo>
                  <a:pt x="1" y="2983832"/>
                </a:lnTo>
                <a:lnTo>
                  <a:pt x="0" y="2983832"/>
                </a:lnTo>
                <a:close/>
              </a:path>
            </a:pathLst>
          </a:custGeom>
          <a:solidFill>
            <a:srgbClr val="34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800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301F069A-3EB0-4BF1-9C4E-3AC4774E062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3029" y="1114329"/>
            <a:ext cx="2586261" cy="774504"/>
          </a:xfrm>
          <a:prstGeom prst="rect">
            <a:avLst/>
          </a:prstGeom>
        </p:spPr>
      </p:pic>
      <p:sp>
        <p:nvSpPr>
          <p:cNvPr id="10" name="object 3">
            <a:extLst>
              <a:ext uri="{FF2B5EF4-FFF2-40B4-BE49-F238E27FC236}">
                <a16:creationId xmlns:a16="http://schemas.microsoft.com/office/drawing/2014/main" id="{68A3A1A1-0D10-41C7-BCA4-4405C94357AB}"/>
              </a:ext>
            </a:extLst>
          </p:cNvPr>
          <p:cNvSpPr/>
          <p:nvPr userDrawn="1"/>
        </p:nvSpPr>
        <p:spPr>
          <a:xfrm>
            <a:off x="1" y="11042229"/>
            <a:ext cx="20105687" cy="2663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026954CA-DE52-4E9C-A8B5-F14F43929B5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433" y="9981062"/>
            <a:ext cx="1597281" cy="79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59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4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7F0A4B2C-791C-410F-8226-51592253AE71}"/>
              </a:ext>
            </a:extLst>
          </p:cNvPr>
          <p:cNvSpPr/>
          <p:nvPr userDrawn="1"/>
        </p:nvSpPr>
        <p:spPr>
          <a:xfrm>
            <a:off x="0" y="0"/>
            <a:ext cx="20105688" cy="11309350"/>
          </a:xfrm>
          <a:prstGeom prst="rect">
            <a:avLst/>
          </a:prstGeom>
          <a:gradFill flip="none" rotWithShape="1">
            <a:gsLst>
              <a:gs pos="0">
                <a:srgbClr val="77A02E"/>
              </a:gs>
              <a:gs pos="100000">
                <a:srgbClr val="346C80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800"/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4D7E94BA-DA2E-40AD-96F5-5B1FCA8160BB}"/>
              </a:ext>
            </a:extLst>
          </p:cNvPr>
          <p:cNvGrpSpPr/>
          <p:nvPr userDrawn="1"/>
        </p:nvGrpSpPr>
        <p:grpSpPr>
          <a:xfrm>
            <a:off x="1" y="3447221"/>
            <a:ext cx="5396235" cy="6347411"/>
            <a:chOff x="0" y="3447221"/>
            <a:chExt cx="5395809" cy="6347411"/>
          </a:xfrm>
        </p:grpSpPr>
        <p:sp>
          <p:nvSpPr>
            <p:cNvPr id="4" name="bk object 41">
              <a:extLst>
                <a:ext uri="{FF2B5EF4-FFF2-40B4-BE49-F238E27FC236}">
                  <a16:creationId xmlns:a16="http://schemas.microsoft.com/office/drawing/2014/main" id="{4ED0AE97-CF52-4B64-B4A7-4DCEF0F71B86}"/>
                </a:ext>
              </a:extLst>
            </p:cNvPr>
            <p:cNvSpPr/>
            <p:nvPr/>
          </p:nvSpPr>
          <p:spPr>
            <a:xfrm>
              <a:off x="4818734" y="4023801"/>
              <a:ext cx="576580" cy="695960"/>
            </a:xfrm>
            <a:custGeom>
              <a:avLst/>
              <a:gdLst/>
              <a:ahLst/>
              <a:cxnLst/>
              <a:rect l="l" t="t" r="r" b="b"/>
              <a:pathLst>
                <a:path w="576579" h="695960">
                  <a:moveTo>
                    <a:pt x="0" y="695960"/>
                  </a:moveTo>
                  <a:lnTo>
                    <a:pt x="576516" y="695960"/>
                  </a:lnTo>
                  <a:lnTo>
                    <a:pt x="576516" y="0"/>
                  </a:lnTo>
                  <a:lnTo>
                    <a:pt x="0" y="0"/>
                  </a:lnTo>
                  <a:lnTo>
                    <a:pt x="0" y="6959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5" name="bk object 42">
              <a:extLst>
                <a:ext uri="{FF2B5EF4-FFF2-40B4-BE49-F238E27FC236}">
                  <a16:creationId xmlns:a16="http://schemas.microsoft.com/office/drawing/2014/main" id="{D8001C8E-8884-4433-9669-2E0AE9AFB240}"/>
                </a:ext>
              </a:extLst>
            </p:cNvPr>
            <p:cNvSpPr/>
            <p:nvPr/>
          </p:nvSpPr>
          <p:spPr>
            <a:xfrm>
              <a:off x="4123269" y="3447221"/>
              <a:ext cx="1272540" cy="576580"/>
            </a:xfrm>
            <a:custGeom>
              <a:avLst/>
              <a:gdLst/>
              <a:ahLst/>
              <a:cxnLst/>
              <a:rect l="l" t="t" r="r" b="b"/>
              <a:pathLst>
                <a:path w="1272539" h="576579">
                  <a:moveTo>
                    <a:pt x="0" y="576580"/>
                  </a:moveTo>
                  <a:lnTo>
                    <a:pt x="1271982" y="576580"/>
                  </a:lnTo>
                  <a:lnTo>
                    <a:pt x="1271982" y="0"/>
                  </a:lnTo>
                  <a:lnTo>
                    <a:pt x="0" y="0"/>
                  </a:lnTo>
                  <a:lnTo>
                    <a:pt x="0" y="5765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6" name="bk object 43">
              <a:extLst>
                <a:ext uri="{FF2B5EF4-FFF2-40B4-BE49-F238E27FC236}">
                  <a16:creationId xmlns:a16="http://schemas.microsoft.com/office/drawing/2014/main" id="{FD019524-8286-46F2-809B-3ED417419207}"/>
                </a:ext>
              </a:extLst>
            </p:cNvPr>
            <p:cNvSpPr/>
            <p:nvPr/>
          </p:nvSpPr>
          <p:spPr>
            <a:xfrm>
              <a:off x="0" y="4023752"/>
              <a:ext cx="4862830" cy="5770880"/>
            </a:xfrm>
            <a:custGeom>
              <a:avLst/>
              <a:gdLst/>
              <a:ahLst/>
              <a:cxnLst/>
              <a:rect l="l" t="t" r="r" b="b"/>
              <a:pathLst>
                <a:path w="4862830" h="5770880">
                  <a:moveTo>
                    <a:pt x="3336233" y="0"/>
                  </a:moveTo>
                  <a:lnTo>
                    <a:pt x="0" y="0"/>
                  </a:lnTo>
                  <a:lnTo>
                    <a:pt x="0" y="576526"/>
                  </a:lnTo>
                  <a:lnTo>
                    <a:pt x="3336233" y="576526"/>
                  </a:lnTo>
                  <a:lnTo>
                    <a:pt x="3336233" y="0"/>
                  </a:lnTo>
                  <a:close/>
                </a:path>
                <a:path w="4862830" h="5770880">
                  <a:moveTo>
                    <a:pt x="4859914" y="1523670"/>
                  </a:moveTo>
                  <a:lnTo>
                    <a:pt x="4283377" y="1523670"/>
                  </a:lnTo>
                  <a:lnTo>
                    <a:pt x="4283377" y="5194176"/>
                  </a:lnTo>
                  <a:lnTo>
                    <a:pt x="0" y="5194176"/>
                  </a:lnTo>
                  <a:lnTo>
                    <a:pt x="0" y="5770714"/>
                  </a:lnTo>
                  <a:lnTo>
                    <a:pt x="4859914" y="5770714"/>
                  </a:lnTo>
                  <a:lnTo>
                    <a:pt x="4859914" y="2922958"/>
                  </a:lnTo>
                  <a:lnTo>
                    <a:pt x="4862595" y="2919806"/>
                  </a:lnTo>
                  <a:lnTo>
                    <a:pt x="4859914" y="2917471"/>
                  </a:lnTo>
                  <a:lnTo>
                    <a:pt x="4859914" y="15236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</p:grpSp>
      <p:pic>
        <p:nvPicPr>
          <p:cNvPr id="7" name="Slika 6">
            <a:extLst>
              <a:ext uri="{FF2B5EF4-FFF2-40B4-BE49-F238E27FC236}">
                <a16:creationId xmlns:a16="http://schemas.microsoft.com/office/drawing/2014/main" id="{782AA252-3BA3-4976-A5DD-3F24B78E95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7688" y="1157748"/>
            <a:ext cx="4510026" cy="135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81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djetniski-portal.si/programi/podjetnice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iritslovenia.si/razpis/35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djetniski-portal.si/programi/sio-subjekti-inovativnega-okolja-sio/seznam" TargetMode="External"/><Relationship Id="rId2" Type="http://schemas.openxmlformats.org/officeDocument/2006/relationships/hyperlink" Target="https://www.podjetniski-portal.si/programi/podjetnice/gradiva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podjetniskisklad.si/s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podjetniski-portal.si/moj-spletni-prirocnik/1361-stevilka-12-2021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808B6C22-1C84-4C08-89E1-CD07A3EE8731}"/>
              </a:ext>
            </a:extLst>
          </p:cNvPr>
          <p:cNvSpPr txBox="1"/>
          <p:nvPr/>
        </p:nvSpPr>
        <p:spPr>
          <a:xfrm>
            <a:off x="1244748" y="4472352"/>
            <a:ext cx="11214746" cy="550843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7200"/>
              </a:lnSpc>
              <a:spcBef>
                <a:spcPts val="95"/>
              </a:spcBef>
            </a:pPr>
            <a:r>
              <a:rPr lang="sl-SI" sz="4300" b="1" spc="10" dirty="0">
                <a:solidFill>
                  <a:srgbClr val="FFFFFF"/>
                </a:solidFill>
                <a:latin typeface="Arial"/>
                <a:cs typeface="Arial"/>
              </a:rPr>
              <a:t>SPLETNI PRIROČNIK ABC PODJETNIŠTVA</a:t>
            </a:r>
          </a:p>
          <a:p>
            <a:pPr marL="12700" marR="5080">
              <a:lnSpc>
                <a:spcPct val="117200"/>
              </a:lnSpc>
              <a:spcBef>
                <a:spcPts val="95"/>
              </a:spcBef>
            </a:pPr>
            <a:r>
              <a:rPr lang="sl-SI" sz="4300" b="1" spc="10" dirty="0">
                <a:solidFill>
                  <a:srgbClr val="FFFFFF"/>
                </a:solidFill>
                <a:latin typeface="Arial"/>
                <a:cs typeface="Arial"/>
              </a:rPr>
              <a:t>ABC USPOSABLJANJE</a:t>
            </a:r>
          </a:p>
          <a:p>
            <a:pPr marL="12700" marR="5080">
              <a:lnSpc>
                <a:spcPct val="117200"/>
              </a:lnSpc>
              <a:spcBef>
                <a:spcPts val="95"/>
              </a:spcBef>
            </a:pPr>
            <a:r>
              <a:rPr lang="sl-SI" sz="4300" b="1" spc="10" dirty="0">
                <a:solidFill>
                  <a:srgbClr val="FFFFFF"/>
                </a:solidFill>
                <a:latin typeface="Arial"/>
                <a:cs typeface="Arial"/>
              </a:rPr>
              <a:t>NATEČAJ</a:t>
            </a:r>
          </a:p>
          <a:p>
            <a:pPr marL="12700" marR="5080">
              <a:lnSpc>
                <a:spcPct val="117200"/>
              </a:lnSpc>
              <a:spcBef>
                <a:spcPts val="95"/>
              </a:spcBef>
            </a:pPr>
            <a:r>
              <a:rPr lang="sl-SI" sz="4300" b="1" spc="10" dirty="0">
                <a:solidFill>
                  <a:srgbClr val="FFFFFF"/>
                </a:solidFill>
                <a:latin typeface="Arial"/>
                <a:cs typeface="Arial"/>
              </a:rPr>
              <a:t>INDUVIDUALNA MENTORIRANJA</a:t>
            </a:r>
          </a:p>
          <a:p>
            <a:pPr marL="12700" marR="5080">
              <a:lnSpc>
                <a:spcPct val="117200"/>
              </a:lnSpc>
              <a:spcBef>
                <a:spcPts val="95"/>
              </a:spcBef>
            </a:pPr>
            <a:r>
              <a:rPr lang="sl-SI" sz="4300" b="1" spc="10" dirty="0">
                <a:solidFill>
                  <a:srgbClr val="FFFFFF"/>
                </a:solidFill>
                <a:latin typeface="Arial"/>
                <a:cs typeface="Arial"/>
              </a:rPr>
              <a:t>DOGODKI za mreženje</a:t>
            </a:r>
          </a:p>
          <a:p>
            <a:pPr marL="12700" marR="5080">
              <a:lnSpc>
                <a:spcPct val="117200"/>
              </a:lnSpc>
              <a:spcBef>
                <a:spcPts val="95"/>
              </a:spcBef>
            </a:pPr>
            <a:r>
              <a:rPr lang="sl-SI" sz="4300" b="1" spc="10" dirty="0">
                <a:solidFill>
                  <a:srgbClr val="FFFFFF"/>
                </a:solidFill>
                <a:latin typeface="Arial"/>
                <a:cs typeface="Arial"/>
              </a:rPr>
              <a:t>VAVČERJI</a:t>
            </a:r>
          </a:p>
          <a:p>
            <a:pPr marL="12700" marR="5080">
              <a:lnSpc>
                <a:spcPct val="117200"/>
              </a:lnSpc>
              <a:spcBef>
                <a:spcPts val="95"/>
              </a:spcBef>
            </a:pPr>
            <a:r>
              <a:rPr lang="sl-SI" sz="4300" b="1" spc="10" dirty="0">
                <a:solidFill>
                  <a:srgbClr val="FFFFFF"/>
                </a:solidFill>
                <a:latin typeface="Arial"/>
                <a:cs typeface="Arial"/>
              </a:rPr>
              <a:t>MIKROKREDITI</a:t>
            </a:r>
            <a:endParaRPr sz="3750" dirty="0">
              <a:latin typeface="Arial"/>
              <a:cs typeface="Arial"/>
            </a:endParaRPr>
          </a:p>
        </p:txBody>
      </p:sp>
      <p:sp>
        <p:nvSpPr>
          <p:cNvPr id="3" name="object 27">
            <a:extLst>
              <a:ext uri="{FF2B5EF4-FFF2-40B4-BE49-F238E27FC236}">
                <a16:creationId xmlns:a16="http://schemas.microsoft.com/office/drawing/2014/main" id="{70028F86-93DF-4E16-AA7C-179164ACA147}"/>
              </a:ext>
            </a:extLst>
          </p:cNvPr>
          <p:cNvSpPr txBox="1">
            <a:spLocks/>
          </p:cNvSpPr>
          <p:nvPr/>
        </p:nvSpPr>
        <p:spPr>
          <a:xfrm>
            <a:off x="1359048" y="791195"/>
            <a:ext cx="10986146" cy="3088025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R="5080" algn="ctr">
              <a:lnSpc>
                <a:spcPts val="7640"/>
              </a:lnSpc>
            </a:pPr>
            <a:r>
              <a:rPr lang="sl-SI" sz="7250" kern="0" spc="-25" dirty="0">
                <a:solidFill>
                  <a:srgbClr val="77A02E"/>
                </a:solidFill>
                <a:latin typeface="Arial Black" panose="020B0A04020102020204" pitchFamily="34" charset="0"/>
              </a:rPr>
              <a:t>SPODBUDE ZA PODJETNICE v letu 2022</a:t>
            </a:r>
            <a:endParaRPr lang="da-DK" sz="7250" kern="0" spc="15" dirty="0">
              <a:solidFill>
                <a:srgbClr val="77A02E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13459621" y="4163325"/>
            <a:ext cx="76723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4000" dirty="0">
                <a:hlinkClick r:id="rId2"/>
              </a:rPr>
              <a:t>https://www.podjetniski-portal.si/programi/podjetnice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65585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7">
            <a:extLst>
              <a:ext uri="{FF2B5EF4-FFF2-40B4-BE49-F238E27FC236}">
                <a16:creationId xmlns:a16="http://schemas.microsoft.com/office/drawing/2014/main" id="{EBE1167A-6EDF-45BD-A93C-602847A5132C}"/>
              </a:ext>
            </a:extLst>
          </p:cNvPr>
          <p:cNvSpPr txBox="1">
            <a:spLocks/>
          </p:cNvSpPr>
          <p:nvPr/>
        </p:nvSpPr>
        <p:spPr>
          <a:xfrm>
            <a:off x="9028963" y="2547939"/>
            <a:ext cx="9253537" cy="1138773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R="5080">
              <a:lnSpc>
                <a:spcPts val="7640"/>
              </a:lnSpc>
            </a:pPr>
            <a:r>
              <a:rPr lang="sl-SI" sz="7250" kern="0" spc="-25" dirty="0">
                <a:solidFill>
                  <a:srgbClr val="346C80"/>
                </a:solidFill>
                <a:latin typeface="Arial Black" panose="020B0A04020102020204" pitchFamily="34" charset="0"/>
              </a:rPr>
              <a:t>NATEČAJ 2022</a:t>
            </a:r>
            <a:endParaRPr lang="da-DK" sz="7250" kern="0" spc="15" dirty="0">
              <a:solidFill>
                <a:srgbClr val="346C8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object 28">
            <a:extLst>
              <a:ext uri="{FF2B5EF4-FFF2-40B4-BE49-F238E27FC236}">
                <a16:creationId xmlns:a16="http://schemas.microsoft.com/office/drawing/2014/main" id="{CCBDFFB7-E7C5-446B-9174-1B71E1A1CCB7}"/>
              </a:ext>
            </a:extLst>
          </p:cNvPr>
          <p:cNvSpPr txBox="1"/>
          <p:nvPr/>
        </p:nvSpPr>
        <p:spPr>
          <a:xfrm>
            <a:off x="9028962" y="4166181"/>
            <a:ext cx="7416042" cy="3407984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670560" indent="-657860">
              <a:spcBef>
                <a:spcPts val="975"/>
              </a:spcBef>
              <a:buFontTx/>
              <a:buChar char="•"/>
              <a:tabLst>
                <a:tab pos="670560" algn="l"/>
                <a:tab pos="671195" algn="l"/>
              </a:tabLst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Javni razpis - »Natečaj za podelitev finančnih spodbud za najboljši poslovni model in njegovo predstavitev podjetnic začetnic 2022«</a:t>
            </a:r>
          </a:p>
          <a:p>
            <a:pPr marL="12700">
              <a:spcBef>
                <a:spcPts val="975"/>
              </a:spcBef>
              <a:tabLst>
                <a:tab pos="670560" algn="l"/>
                <a:tab pos="671195" algn="l"/>
              </a:tabLst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975"/>
              </a:spcBef>
              <a:tabLst>
                <a:tab pos="670560" algn="l"/>
                <a:tab pos="671195" algn="l"/>
              </a:tabLst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NATEČAJ</a:t>
            </a: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975"/>
              </a:spcBef>
              <a:tabLst>
                <a:tab pos="670560" algn="l"/>
                <a:tab pos="671195" algn="l"/>
              </a:tabLst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0560" indent="-657860">
              <a:spcBef>
                <a:spcPts val="975"/>
              </a:spcBef>
              <a:buChar char="•"/>
              <a:tabLst>
                <a:tab pos="670560" algn="l"/>
                <a:tab pos="671195" algn="l"/>
              </a:tabLst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Namen natečaja je nagraditi najboljših 100 predstavljenih poslovnih modelov podjetnic začetnic v letu 2021 in 2022 ter jih spodbujati pri vzpostavljanju lastnega podjetja.</a:t>
            </a:r>
            <a:endParaRPr sz="2000" dirty="0">
              <a:solidFill>
                <a:srgbClr val="7778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14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7">
            <a:extLst>
              <a:ext uri="{FF2B5EF4-FFF2-40B4-BE49-F238E27FC236}">
                <a16:creationId xmlns:a16="http://schemas.microsoft.com/office/drawing/2014/main" id="{01817CBE-860F-4EF8-8610-5F47B59AD8F3}"/>
              </a:ext>
            </a:extLst>
          </p:cNvPr>
          <p:cNvSpPr txBox="1">
            <a:spLocks/>
          </p:cNvSpPr>
          <p:nvPr/>
        </p:nvSpPr>
        <p:spPr>
          <a:xfrm>
            <a:off x="1359048" y="791195"/>
            <a:ext cx="10986146" cy="1137491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R="5080">
              <a:lnSpc>
                <a:spcPts val="7640"/>
              </a:lnSpc>
            </a:pPr>
            <a:r>
              <a:rPr lang="sl-SI" sz="7250" kern="0" spc="-25" dirty="0">
                <a:solidFill>
                  <a:srgbClr val="346C80"/>
                </a:solidFill>
                <a:latin typeface="Arial Black" panose="020B0A04020102020204" pitchFamily="34" charset="0"/>
              </a:rPr>
              <a:t>Spodbude in programi</a:t>
            </a:r>
            <a:endParaRPr lang="da-DK" sz="7250" kern="0" spc="15" dirty="0">
              <a:solidFill>
                <a:srgbClr val="346C8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C542C965-E802-483D-849D-1C96CEC52A85}"/>
              </a:ext>
            </a:extLst>
          </p:cNvPr>
          <p:cNvGrpSpPr/>
          <p:nvPr/>
        </p:nvGrpSpPr>
        <p:grpSpPr>
          <a:xfrm>
            <a:off x="13662368" y="3448516"/>
            <a:ext cx="5341980" cy="5714402"/>
            <a:chOff x="1405406" y="4056404"/>
            <a:chExt cx="5341980" cy="5714402"/>
          </a:xfrm>
        </p:grpSpPr>
        <p:sp>
          <p:nvSpPr>
            <p:cNvPr id="4" name="object 31">
              <a:extLst>
                <a:ext uri="{FF2B5EF4-FFF2-40B4-BE49-F238E27FC236}">
                  <a16:creationId xmlns:a16="http://schemas.microsoft.com/office/drawing/2014/main" id="{3E0A4DDF-9A12-4261-B037-74B786D8709E}"/>
                </a:ext>
              </a:extLst>
            </p:cNvPr>
            <p:cNvSpPr txBox="1"/>
            <p:nvPr/>
          </p:nvSpPr>
          <p:spPr>
            <a:xfrm>
              <a:off x="1405406" y="4687848"/>
              <a:ext cx="4737296" cy="5082958"/>
            </a:xfrm>
            <a:prstGeom prst="rect">
              <a:avLst/>
            </a:prstGeom>
            <a:solidFill>
              <a:srgbClr val="346C80"/>
            </a:solidFill>
          </p:spPr>
          <p:txBody>
            <a:bodyPr vert="horz" wrap="square" lIns="360000" tIns="1152000" rIns="360000" bIns="0" rtlCol="0">
              <a:noAutofit/>
            </a:bodyPr>
            <a:lstStyle/>
            <a:p>
              <a:pPr marL="12700" marR="5080" algn="ctr">
                <a:lnSpc>
                  <a:spcPct val="146900"/>
                </a:lnSpc>
                <a:spcBef>
                  <a:spcPts val="95"/>
                </a:spcBef>
              </a:pPr>
              <a:r>
                <a:rPr lang="sl-SI" sz="2350" spc="5" dirty="0">
                  <a:solidFill>
                    <a:srgbClr val="FFFFFF"/>
                  </a:solidFill>
                  <a:latin typeface="Arial"/>
                  <a:cs typeface="Arial"/>
                </a:rPr>
                <a:t>BREZPLAČNE DELAVNICE in MENTORIRANJA za INOVATIVNA MLADA PODJETJA (START-up) ponujajo SUBJEKTI INOVATIVNEGA OKOLJA </a:t>
              </a:r>
              <a:endParaRPr sz="2350" dirty="0">
                <a:latin typeface="Arial"/>
                <a:cs typeface="Arial"/>
              </a:endParaRPr>
            </a:p>
          </p:txBody>
        </p:sp>
        <p:sp>
          <p:nvSpPr>
            <p:cNvPr id="5" name="object 34">
              <a:extLst>
                <a:ext uri="{FF2B5EF4-FFF2-40B4-BE49-F238E27FC236}">
                  <a16:creationId xmlns:a16="http://schemas.microsoft.com/office/drawing/2014/main" id="{A0FF5DAD-988C-4488-ABAA-32EC40E61010}"/>
                </a:ext>
              </a:extLst>
            </p:cNvPr>
            <p:cNvSpPr txBox="1"/>
            <p:nvPr/>
          </p:nvSpPr>
          <p:spPr>
            <a:xfrm>
              <a:off x="5085547" y="4056404"/>
              <a:ext cx="1661839" cy="1665970"/>
            </a:xfrm>
            <a:prstGeom prst="rect">
              <a:avLst/>
            </a:prstGeom>
            <a:solidFill>
              <a:srgbClr val="346C80"/>
            </a:solidFill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marL="12700" algn="ctr">
                <a:spcBef>
                  <a:spcPts val="90"/>
                </a:spcBef>
              </a:pPr>
              <a:r>
                <a:rPr sz="6050" spc="-10" dirty="0">
                  <a:solidFill>
                    <a:srgbClr val="77A02E"/>
                  </a:solidFill>
                  <a:latin typeface="Arial Black"/>
                  <a:cs typeface="Arial Black"/>
                </a:rPr>
                <a:t>0</a:t>
              </a:r>
              <a:r>
                <a:rPr lang="sl-SI" sz="6050" spc="-10">
                  <a:solidFill>
                    <a:srgbClr val="77A02E"/>
                  </a:solidFill>
                  <a:latin typeface="Arial Black"/>
                  <a:cs typeface="Arial Black"/>
                </a:rPr>
                <a:t>3</a:t>
              </a:r>
              <a:endParaRPr sz="6050" dirty="0">
                <a:solidFill>
                  <a:srgbClr val="77A02E"/>
                </a:solidFill>
                <a:latin typeface="Arial Black"/>
                <a:cs typeface="Arial Black"/>
              </a:endParaRPr>
            </a:p>
          </p:txBody>
        </p:sp>
      </p:grpSp>
      <p:grpSp>
        <p:nvGrpSpPr>
          <p:cNvPr id="6" name="Skupina 5">
            <a:extLst>
              <a:ext uri="{FF2B5EF4-FFF2-40B4-BE49-F238E27FC236}">
                <a16:creationId xmlns:a16="http://schemas.microsoft.com/office/drawing/2014/main" id="{2907B748-25A3-4F24-BC18-AF827DD12FEF}"/>
              </a:ext>
            </a:extLst>
          </p:cNvPr>
          <p:cNvGrpSpPr/>
          <p:nvPr/>
        </p:nvGrpSpPr>
        <p:grpSpPr>
          <a:xfrm>
            <a:off x="7610484" y="3448516"/>
            <a:ext cx="5341980" cy="5714402"/>
            <a:chOff x="1405406" y="4056404"/>
            <a:chExt cx="5341980" cy="5714402"/>
          </a:xfrm>
        </p:grpSpPr>
        <p:sp>
          <p:nvSpPr>
            <p:cNvPr id="7" name="object 31">
              <a:extLst>
                <a:ext uri="{FF2B5EF4-FFF2-40B4-BE49-F238E27FC236}">
                  <a16:creationId xmlns:a16="http://schemas.microsoft.com/office/drawing/2014/main" id="{96161C4E-B35B-418D-952F-D9EA03CAE5A8}"/>
                </a:ext>
              </a:extLst>
            </p:cNvPr>
            <p:cNvSpPr txBox="1"/>
            <p:nvPr/>
          </p:nvSpPr>
          <p:spPr>
            <a:xfrm>
              <a:off x="1405406" y="4687848"/>
              <a:ext cx="4737296" cy="5082958"/>
            </a:xfrm>
            <a:prstGeom prst="rect">
              <a:avLst/>
            </a:prstGeom>
            <a:solidFill>
              <a:srgbClr val="346C80"/>
            </a:solidFill>
          </p:spPr>
          <p:txBody>
            <a:bodyPr vert="horz" wrap="square" lIns="360000" tIns="1152000" rIns="360000" bIns="0" rtlCol="0">
              <a:noAutofit/>
            </a:bodyPr>
            <a:lstStyle/>
            <a:p>
              <a:pPr marL="12700" marR="5080" algn="ctr">
                <a:lnSpc>
                  <a:spcPct val="146900"/>
                </a:lnSpc>
                <a:spcBef>
                  <a:spcPts val="95"/>
                </a:spcBef>
              </a:pPr>
              <a:r>
                <a:rPr lang="sl-SI" sz="2350" spc="5" dirty="0">
                  <a:solidFill>
                    <a:srgbClr val="FFFFFF"/>
                  </a:solidFill>
                  <a:latin typeface="Arial"/>
                  <a:cs typeface="Arial"/>
                </a:rPr>
                <a:t>SPODBUDE SLOVENSKEGA PODJETNIŠKEGA SKLADA (SPS):</a:t>
              </a:r>
            </a:p>
            <a:p>
              <a:pPr marL="12700" marR="5080" algn="ctr">
                <a:lnSpc>
                  <a:spcPct val="146900"/>
                </a:lnSpc>
                <a:spcBef>
                  <a:spcPts val="95"/>
                </a:spcBef>
              </a:pPr>
              <a:endParaRPr lang="sl-SI" sz="2350" spc="5" dirty="0">
                <a:solidFill>
                  <a:srgbClr val="FFFFFF"/>
                </a:solidFill>
                <a:latin typeface="Arial"/>
                <a:cs typeface="Arial"/>
              </a:endParaRPr>
            </a:p>
            <a:p>
              <a:pPr marL="355600" marR="5080" indent="-342900" algn="ctr">
                <a:lnSpc>
                  <a:spcPct val="146900"/>
                </a:lnSpc>
                <a:spcBef>
                  <a:spcPts val="95"/>
                </a:spcBef>
                <a:buFontTx/>
                <a:buChar char="-"/>
              </a:pPr>
              <a:r>
                <a:rPr lang="sl-SI" sz="2350" spc="5" dirty="0">
                  <a:solidFill>
                    <a:srgbClr val="FFFFFF"/>
                  </a:solidFill>
                  <a:latin typeface="Arial"/>
                  <a:cs typeface="Arial"/>
                </a:rPr>
                <a:t>VAVČERJI</a:t>
              </a:r>
            </a:p>
            <a:p>
              <a:pPr marL="355600" marR="5080" indent="-342900" algn="ctr">
                <a:lnSpc>
                  <a:spcPct val="146900"/>
                </a:lnSpc>
                <a:spcBef>
                  <a:spcPts val="95"/>
                </a:spcBef>
                <a:buFontTx/>
                <a:buChar char="-"/>
              </a:pPr>
              <a:r>
                <a:rPr lang="sl-SI" sz="2350" spc="5" dirty="0">
                  <a:solidFill>
                    <a:srgbClr val="FFFFFF"/>
                  </a:solidFill>
                  <a:latin typeface="Arial"/>
                  <a:cs typeface="Arial"/>
                </a:rPr>
                <a:t>MIKROKREDITI</a:t>
              </a:r>
            </a:p>
          </p:txBody>
        </p:sp>
        <p:sp>
          <p:nvSpPr>
            <p:cNvPr id="8" name="object 34">
              <a:extLst>
                <a:ext uri="{FF2B5EF4-FFF2-40B4-BE49-F238E27FC236}">
                  <a16:creationId xmlns:a16="http://schemas.microsoft.com/office/drawing/2014/main" id="{BD2FE039-0111-49E0-B73A-BE9535DAB98C}"/>
                </a:ext>
              </a:extLst>
            </p:cNvPr>
            <p:cNvSpPr txBox="1"/>
            <p:nvPr/>
          </p:nvSpPr>
          <p:spPr>
            <a:xfrm>
              <a:off x="5085547" y="4056404"/>
              <a:ext cx="1661839" cy="1665970"/>
            </a:xfrm>
            <a:prstGeom prst="rect">
              <a:avLst/>
            </a:prstGeom>
            <a:solidFill>
              <a:srgbClr val="346C80"/>
            </a:solidFill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marL="12700" algn="ctr">
                <a:spcBef>
                  <a:spcPts val="90"/>
                </a:spcBef>
              </a:pPr>
              <a:r>
                <a:rPr sz="6050" spc="-10" dirty="0">
                  <a:solidFill>
                    <a:srgbClr val="77A02E"/>
                  </a:solidFill>
                  <a:latin typeface="Arial Black"/>
                  <a:cs typeface="Arial Black"/>
                </a:rPr>
                <a:t>0</a:t>
              </a:r>
              <a:r>
                <a:rPr lang="sl-SI" sz="6050" spc="-10" dirty="0">
                  <a:solidFill>
                    <a:srgbClr val="77A02E"/>
                  </a:solidFill>
                  <a:latin typeface="Arial Black"/>
                  <a:cs typeface="Arial Black"/>
                </a:rPr>
                <a:t>2</a:t>
              </a:r>
              <a:endParaRPr sz="6050" dirty="0">
                <a:solidFill>
                  <a:srgbClr val="77A02E"/>
                </a:solidFill>
                <a:latin typeface="Arial Black"/>
                <a:cs typeface="Arial Black"/>
              </a:endParaRPr>
            </a:p>
          </p:txBody>
        </p:sp>
      </p:grpSp>
      <p:grpSp>
        <p:nvGrpSpPr>
          <p:cNvPr id="9" name="Skupina 8">
            <a:extLst>
              <a:ext uri="{FF2B5EF4-FFF2-40B4-BE49-F238E27FC236}">
                <a16:creationId xmlns:a16="http://schemas.microsoft.com/office/drawing/2014/main" id="{002FF097-AB37-4046-8D30-D165B73FBE02}"/>
              </a:ext>
            </a:extLst>
          </p:cNvPr>
          <p:cNvGrpSpPr/>
          <p:nvPr/>
        </p:nvGrpSpPr>
        <p:grpSpPr>
          <a:xfrm>
            <a:off x="1558600" y="3448516"/>
            <a:ext cx="5341980" cy="5714402"/>
            <a:chOff x="1405406" y="4056404"/>
            <a:chExt cx="5341980" cy="5714402"/>
          </a:xfrm>
        </p:grpSpPr>
        <p:sp>
          <p:nvSpPr>
            <p:cNvPr id="10" name="object 31">
              <a:extLst>
                <a:ext uri="{FF2B5EF4-FFF2-40B4-BE49-F238E27FC236}">
                  <a16:creationId xmlns:a16="http://schemas.microsoft.com/office/drawing/2014/main" id="{3E9DEEFE-4F9A-401C-A86C-DA066CFF05E6}"/>
                </a:ext>
              </a:extLst>
            </p:cNvPr>
            <p:cNvSpPr txBox="1"/>
            <p:nvPr/>
          </p:nvSpPr>
          <p:spPr>
            <a:xfrm>
              <a:off x="1405406" y="4687848"/>
              <a:ext cx="4737296" cy="5082958"/>
            </a:xfrm>
            <a:prstGeom prst="rect">
              <a:avLst/>
            </a:prstGeom>
            <a:solidFill>
              <a:srgbClr val="346C80"/>
            </a:solidFill>
          </p:spPr>
          <p:txBody>
            <a:bodyPr vert="horz" wrap="square" lIns="360000" tIns="1152000" rIns="360000" bIns="0" rtlCol="0">
              <a:noAutofit/>
            </a:bodyPr>
            <a:lstStyle/>
            <a:p>
              <a:pPr marL="12700" marR="5080" algn="ctr">
                <a:lnSpc>
                  <a:spcPct val="146900"/>
                </a:lnSpc>
                <a:spcBef>
                  <a:spcPts val="95"/>
                </a:spcBef>
              </a:pPr>
              <a:r>
                <a:rPr lang="sl-SI" sz="2350" spc="5" dirty="0">
                  <a:solidFill>
                    <a:srgbClr val="FFFFFF"/>
                  </a:solidFill>
                  <a:latin typeface="Arial"/>
                  <a:cs typeface="Arial"/>
                </a:rPr>
                <a:t>DOGODKI ZA MREŽENJE:</a:t>
              </a:r>
            </a:p>
            <a:p>
              <a:pPr marL="355600" marR="5080" indent="-342900" algn="ctr">
                <a:lnSpc>
                  <a:spcPct val="146900"/>
                </a:lnSpc>
                <a:spcBef>
                  <a:spcPts val="95"/>
                </a:spcBef>
                <a:buFontTx/>
                <a:buChar char="-"/>
              </a:pPr>
              <a:endParaRPr lang="sl-SI" sz="2350" spc="5" dirty="0">
                <a:solidFill>
                  <a:srgbClr val="FFFFFF"/>
                </a:solidFill>
                <a:latin typeface="Arial"/>
                <a:cs typeface="Arial"/>
              </a:endParaRPr>
            </a:p>
            <a:p>
              <a:pPr marL="355600" marR="5080" indent="-342900" algn="ctr">
                <a:lnSpc>
                  <a:spcPct val="146900"/>
                </a:lnSpc>
                <a:spcBef>
                  <a:spcPts val="95"/>
                </a:spcBef>
                <a:buFontTx/>
                <a:buChar char="-"/>
              </a:pPr>
              <a:r>
                <a:rPr lang="sl-SI" sz="2350" spc="5" dirty="0">
                  <a:solidFill>
                    <a:srgbClr val="FFFFFF"/>
                  </a:solidFill>
                  <a:latin typeface="Arial"/>
                  <a:cs typeface="Arial"/>
                </a:rPr>
                <a:t>Zaključni dogodek PODJETNIC ZAČETNIC</a:t>
              </a:r>
            </a:p>
            <a:p>
              <a:pPr marL="355600" marR="5080" indent="-342900" algn="ctr">
                <a:lnSpc>
                  <a:spcPct val="146900"/>
                </a:lnSpc>
                <a:spcBef>
                  <a:spcPts val="95"/>
                </a:spcBef>
                <a:buFontTx/>
                <a:buChar char="-"/>
              </a:pPr>
              <a:r>
                <a:rPr lang="sl-SI" sz="2350" spc="5" dirty="0">
                  <a:solidFill>
                    <a:srgbClr val="FFFFFF"/>
                  </a:solidFill>
                  <a:latin typeface="Arial"/>
                  <a:cs typeface="Arial"/>
                </a:rPr>
                <a:t>Možnost predstavitve v katalogu</a:t>
              </a:r>
            </a:p>
          </p:txBody>
        </p:sp>
        <p:sp>
          <p:nvSpPr>
            <p:cNvPr id="11" name="object 34">
              <a:extLst>
                <a:ext uri="{FF2B5EF4-FFF2-40B4-BE49-F238E27FC236}">
                  <a16:creationId xmlns:a16="http://schemas.microsoft.com/office/drawing/2014/main" id="{402F5D38-4F3C-40CD-BB59-DC8621711FE6}"/>
                </a:ext>
              </a:extLst>
            </p:cNvPr>
            <p:cNvSpPr txBox="1"/>
            <p:nvPr/>
          </p:nvSpPr>
          <p:spPr>
            <a:xfrm>
              <a:off x="5085547" y="4056404"/>
              <a:ext cx="1661839" cy="1665970"/>
            </a:xfrm>
            <a:prstGeom prst="rect">
              <a:avLst/>
            </a:prstGeom>
            <a:solidFill>
              <a:srgbClr val="346C80"/>
            </a:solidFill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marL="12700" algn="ctr">
                <a:spcBef>
                  <a:spcPts val="90"/>
                </a:spcBef>
              </a:pPr>
              <a:r>
                <a:rPr sz="6050" spc="-10" dirty="0">
                  <a:solidFill>
                    <a:srgbClr val="77A02E"/>
                  </a:solidFill>
                  <a:latin typeface="Arial Black"/>
                  <a:cs typeface="Arial Black"/>
                </a:rPr>
                <a:t>01</a:t>
              </a:r>
              <a:endParaRPr sz="6050" dirty="0">
                <a:solidFill>
                  <a:srgbClr val="77A02E"/>
                </a:solidFill>
                <a:latin typeface="Arial Black"/>
                <a:cs typeface="Arial Black"/>
              </a:endParaRPr>
            </a:p>
          </p:txBody>
        </p:sp>
      </p:grpSp>
      <p:sp>
        <p:nvSpPr>
          <p:cNvPr id="12" name="Pravokotnik 11"/>
          <p:cNvSpPr/>
          <p:nvPr/>
        </p:nvSpPr>
        <p:spPr>
          <a:xfrm>
            <a:off x="1476277" y="9432416"/>
            <a:ext cx="3611758" cy="6352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5600" marR="5080" indent="-342900" algn="ctr">
              <a:lnSpc>
                <a:spcPct val="146900"/>
              </a:lnSpc>
              <a:spcBef>
                <a:spcPts val="95"/>
              </a:spcBef>
              <a:buFontTx/>
              <a:buChar char="-"/>
            </a:pPr>
            <a:r>
              <a:rPr lang="sl-SI" sz="2400" spc="5" dirty="0">
                <a:solidFill>
                  <a:schemeClr val="bg1"/>
                </a:solidFill>
                <a:latin typeface="Arial"/>
                <a:cs typeface="Arial"/>
                <a:hlinkClick r:id="rId2"/>
              </a:rPr>
              <a:t>KATALOGI 2016-2021</a:t>
            </a:r>
            <a:endParaRPr lang="sl-SI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3" name="Pravokotnik 12"/>
          <p:cNvSpPr/>
          <p:nvPr/>
        </p:nvSpPr>
        <p:spPr>
          <a:xfrm>
            <a:off x="15664249" y="9432416"/>
            <a:ext cx="733534" cy="6352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marR="5080" algn="ctr">
              <a:lnSpc>
                <a:spcPct val="146900"/>
              </a:lnSpc>
              <a:spcBef>
                <a:spcPts val="95"/>
              </a:spcBef>
            </a:pPr>
            <a:r>
              <a:rPr lang="sl-SI" sz="2400" spc="5" dirty="0">
                <a:solidFill>
                  <a:srgbClr val="FFFFFF"/>
                </a:solidFill>
                <a:latin typeface="Arial"/>
                <a:cs typeface="Arial"/>
                <a:hlinkClick r:id="rId3"/>
              </a:rPr>
              <a:t>SIO</a:t>
            </a:r>
            <a:endParaRPr lang="sl-SI" sz="2400" dirty="0">
              <a:latin typeface="Arial"/>
              <a:cs typeface="Arial"/>
            </a:endParaRPr>
          </a:p>
        </p:txBody>
      </p:sp>
      <p:sp>
        <p:nvSpPr>
          <p:cNvPr id="14" name="Pravokotnik 13"/>
          <p:cNvSpPr/>
          <p:nvPr/>
        </p:nvSpPr>
        <p:spPr>
          <a:xfrm>
            <a:off x="9039980" y="9432416"/>
            <a:ext cx="1166345" cy="6352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5600" marR="5080" indent="-342900" algn="ctr">
              <a:lnSpc>
                <a:spcPct val="146900"/>
              </a:lnSpc>
              <a:spcBef>
                <a:spcPts val="95"/>
              </a:spcBef>
              <a:buFontTx/>
              <a:buChar char="-"/>
            </a:pPr>
            <a:r>
              <a:rPr lang="sl-SI" sz="2400" spc="5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SPS</a:t>
            </a:r>
            <a:endParaRPr lang="sl-SI" sz="2400" spc="5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1572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">
            <a:extLst>
              <a:ext uri="{FF2B5EF4-FFF2-40B4-BE49-F238E27FC236}">
                <a16:creationId xmlns:a16="http://schemas.microsoft.com/office/drawing/2014/main" id="{1794D511-5CF8-4D27-BCD5-87CE4C79A004}"/>
              </a:ext>
            </a:extLst>
          </p:cNvPr>
          <p:cNvSpPr txBox="1"/>
          <p:nvPr/>
        </p:nvSpPr>
        <p:spPr>
          <a:xfrm>
            <a:off x="9697454" y="7776770"/>
            <a:ext cx="4926797" cy="1290097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12700" marR="5080">
              <a:lnSpc>
                <a:spcPts val="8930"/>
              </a:lnSpc>
              <a:spcBef>
                <a:spcPts val="1160"/>
              </a:spcBef>
            </a:pPr>
            <a:r>
              <a:rPr lang="sl-SI" sz="2800" spc="-95" dirty="0">
                <a:solidFill>
                  <a:srgbClr val="FFFFFF"/>
                </a:solidFill>
                <a:latin typeface="Arial Black"/>
                <a:cs typeface="Arial Black"/>
              </a:rPr>
              <a:t>HVALA ZA POZORNOST!</a:t>
            </a:r>
            <a:endParaRPr sz="2800" dirty="0">
              <a:latin typeface="Arial Black"/>
              <a:cs typeface="Arial Black"/>
            </a:endParaRPr>
          </a:p>
        </p:txBody>
      </p:sp>
      <p:sp>
        <p:nvSpPr>
          <p:cNvPr id="39" name="object 4">
            <a:extLst>
              <a:ext uri="{FF2B5EF4-FFF2-40B4-BE49-F238E27FC236}">
                <a16:creationId xmlns:a16="http://schemas.microsoft.com/office/drawing/2014/main" id="{F9C599BA-7102-49DB-AC3A-39C6D2EA1625}"/>
              </a:ext>
            </a:extLst>
          </p:cNvPr>
          <p:cNvSpPr txBox="1"/>
          <p:nvPr/>
        </p:nvSpPr>
        <p:spPr>
          <a:xfrm>
            <a:off x="6826286" y="4018205"/>
            <a:ext cx="9265825" cy="28026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spcBef>
                <a:spcPts val="135"/>
              </a:spcBef>
            </a:pPr>
            <a:r>
              <a:rPr lang="sl-SI" sz="5450" spc="15" dirty="0">
                <a:solidFill>
                  <a:srgbClr val="FFFFFF"/>
                </a:solidFill>
                <a:latin typeface="Arial"/>
                <a:cs typeface="Arial"/>
              </a:rPr>
              <a:t>Prijavite se na SPIRIT-ov priročnik za PODJETNIKE </a:t>
            </a:r>
            <a:r>
              <a:rPr lang="sl-SI" sz="7200" spc="15" dirty="0">
                <a:solidFill>
                  <a:srgbClr val="FFFFFF"/>
                </a:solidFill>
                <a:latin typeface="Arial"/>
                <a:cs typeface="Arial"/>
                <a:hlinkClick r:id="rId2"/>
              </a:rPr>
              <a:t>MSP</a:t>
            </a:r>
            <a:endParaRPr sz="7200" dirty="0">
              <a:latin typeface="Arial"/>
              <a:cs typeface="Arial"/>
            </a:endParaRPr>
          </a:p>
        </p:txBody>
      </p:sp>
      <p:pic>
        <p:nvPicPr>
          <p:cNvPr id="40" name="Slika 39">
            <a:extLst>
              <a:ext uri="{FF2B5EF4-FFF2-40B4-BE49-F238E27FC236}">
                <a16:creationId xmlns:a16="http://schemas.microsoft.com/office/drawing/2014/main" id="{51053AF7-BF63-43CB-8B36-E342491C27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999" y="9446880"/>
            <a:ext cx="2384454" cy="504326"/>
          </a:xfrm>
          <a:prstGeom prst="rect">
            <a:avLst/>
          </a:prstGeom>
        </p:spPr>
      </p:pic>
      <p:pic>
        <p:nvPicPr>
          <p:cNvPr id="41" name="Slika 40">
            <a:extLst>
              <a:ext uri="{FF2B5EF4-FFF2-40B4-BE49-F238E27FC236}">
                <a16:creationId xmlns:a16="http://schemas.microsoft.com/office/drawing/2014/main" id="{0A1EBBB5-1CAD-4C27-BDCC-A4F7A476A35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450" y="9466716"/>
            <a:ext cx="2527159" cy="438297"/>
          </a:xfrm>
          <a:prstGeom prst="rect">
            <a:avLst/>
          </a:prstGeom>
        </p:spPr>
      </p:pic>
      <p:pic>
        <p:nvPicPr>
          <p:cNvPr id="42" name="Slika 41">
            <a:extLst>
              <a:ext uri="{FF2B5EF4-FFF2-40B4-BE49-F238E27FC236}">
                <a16:creationId xmlns:a16="http://schemas.microsoft.com/office/drawing/2014/main" id="{D78A0D3E-2FC7-421C-9436-73C00BC14D3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0505" y="9284677"/>
            <a:ext cx="1927878" cy="813196"/>
          </a:xfrm>
          <a:prstGeom prst="rect">
            <a:avLst/>
          </a:prstGeom>
        </p:spPr>
      </p:pic>
      <p:sp>
        <p:nvSpPr>
          <p:cNvPr id="2" name="Pravokotnik 1"/>
          <p:cNvSpPr/>
          <p:nvPr/>
        </p:nvSpPr>
        <p:spPr>
          <a:xfrm>
            <a:off x="8785172" y="7198858"/>
            <a:ext cx="6843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4000" b="1" dirty="0">
                <a:solidFill>
                  <a:schemeClr val="bg1"/>
                </a:solidFill>
              </a:rPr>
              <a:t>podjetnice@spiritslovenia.si</a:t>
            </a:r>
          </a:p>
        </p:txBody>
      </p:sp>
    </p:spTree>
    <p:extLst>
      <p:ext uri="{BB962C8B-B14F-4D97-AF65-F5344CB8AC3E}">
        <p14:creationId xmlns:p14="http://schemas.microsoft.com/office/powerpoint/2010/main" val="3194972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F576ECF1339F46B4AA9A2F2401371A" ma:contentTypeVersion="9" ma:contentTypeDescription="Create a new document." ma:contentTypeScope="" ma:versionID="8730635e8139a16465b8c5c9ac8f213a">
  <xsd:schema xmlns:xsd="http://www.w3.org/2001/XMLSchema" xmlns:xs="http://www.w3.org/2001/XMLSchema" xmlns:p="http://schemas.microsoft.com/office/2006/metadata/properties" xmlns:ns2="7f2953ec-c847-4e2c-b9b6-bc016788e6b4" xmlns:ns3="73d1dacf-403c-428e-821a-cdd761f1c4d1" targetNamespace="http://schemas.microsoft.com/office/2006/metadata/properties" ma:root="true" ma:fieldsID="56960b8290da820fe2a479d710e41a15" ns2:_="" ns3:_="">
    <xsd:import namespace="7f2953ec-c847-4e2c-b9b6-bc016788e6b4"/>
    <xsd:import namespace="73d1dacf-403c-428e-821a-cdd761f1c4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2953ec-c847-4e2c-b9b6-bc016788e6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1dacf-403c-428e-821a-cdd761f1c4d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3d1dacf-403c-428e-821a-cdd761f1c4d1">
      <UserInfo>
        <DisplayName>Špela Redjko</DisplayName>
        <AccountId>22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6F56A7-762C-4253-A2D2-26E6047991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2953ec-c847-4e2c-b9b6-bc016788e6b4"/>
    <ds:schemaRef ds:uri="73d1dacf-403c-428e-821a-cdd761f1c4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5CCF90-98B3-4E3D-9BFD-3A671505C287}">
  <ds:schemaRefs>
    <ds:schemaRef ds:uri="http://www.w3.org/XML/1998/namespace"/>
    <ds:schemaRef ds:uri="http://purl.org/dc/dcmitype/"/>
    <ds:schemaRef ds:uri="http://schemas.microsoft.com/office/2006/metadata/properties"/>
    <ds:schemaRef ds:uri="7f2953ec-c847-4e2c-b9b6-bc016788e6b4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3d1dacf-403c-428e-821a-cdd761f1c4d1"/>
  </ds:schemaRefs>
</ds:datastoreItem>
</file>

<file path=customXml/itemProps3.xml><?xml version="1.0" encoding="utf-8"?>
<ds:datastoreItem xmlns:ds="http://schemas.openxmlformats.org/officeDocument/2006/customXml" ds:itemID="{9A6B02EA-C9F0-4B1A-825B-433FA4BFA8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143</Words>
  <Application>Microsoft Office PowerPoint</Application>
  <PresentationFormat>Po meri</PresentationFormat>
  <Paragraphs>34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Office Theme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Tomaž Kužner</dc:creator>
  <cp:lastModifiedBy>Lidija Flajs</cp:lastModifiedBy>
  <cp:revision>23</cp:revision>
  <dcterms:created xsi:type="dcterms:W3CDTF">2019-06-07T06:41:21Z</dcterms:created>
  <dcterms:modified xsi:type="dcterms:W3CDTF">2022-03-30T08:32:05Z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2019-06-07T00:00:00Z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2019-06-07T00:00:00Z</vt:filetime>
  </property>
  <property fmtid="{D5CDD505-2E9C-101B-9397-08002B2CF9AE}" pid="5" name="ContentTypeId">
    <vt:lpwstr>0x01010055F576ECF1339F46B4AA9A2F2401371A</vt:lpwstr>
  </property>
</Properties>
</file>